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3"/>
  </p:normalViewPr>
  <p:slideViewPr>
    <p:cSldViewPr snapToGrid="0">
      <p:cViewPr>
        <p:scale>
          <a:sx n="100" d="100"/>
          <a:sy n="100" d="100"/>
        </p:scale>
        <p:origin x="3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BBF7-733E-C348-ABA7-E73BB8B7C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B87F4-62C8-22B2-B8FB-4876D796A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20A87-88D8-2176-FDA1-BC7DC659C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6339F-6D01-7674-D42A-3FC429E0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3F6A4-EB43-256D-7A50-7C4B8FDBF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7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FEB7-6153-A13B-C919-FEBF44A32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32003-A627-2135-9C4A-65E181256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66D23-BA6E-2940-40C3-35848576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1198A-D8F3-D31D-0622-F7AED821F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BAE36-A5DF-D47E-699A-3F2C3AA8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1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7E0D0-F445-B426-6F77-1E9308035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9864-C63D-FC7D-F38A-60B0FFB92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F0187-E508-D71F-9B9F-97AEED6B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5ABAA-B275-7D45-47B3-CC9D01FA5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350FA-0301-EA0E-1F80-7465BD5E1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1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552A-D7CF-580D-130E-72714B6D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C91A6-6AF7-F5E3-D0FD-36F98C1E1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FC993-4F38-0963-CEA6-0BF1A795B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10B009-354F-921E-1A48-B45D131CB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FC582-0E24-FC63-55FB-B63E6661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CD1F9-CFCD-A6E0-7882-49C45600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451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04ED-6F79-CF1E-41B7-5C2523362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7A0F-AB4B-5410-3334-8BEB8796E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E3857-0D82-A2AC-D256-201DC5F7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55A67-8916-2884-96CF-9F4F2D4D49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F9C235-FF50-3E23-3A0D-D4069F0E6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DAC010-6A26-3AC3-27CB-D1DF7CE4A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60B63C-60AE-7DB4-A2F8-ECCAA70F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4E9F4-8FC1-0903-AFA8-3367B79EC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0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DF7E-5324-129C-574C-08151857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FFC2DB-647A-4BF7-FBD5-FAB17F375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66445-157C-BA99-518A-CC631FE55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0070C-343B-F3B0-D16B-DCC3EDF0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29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A2C730-7BF6-14DF-A1CA-568C1D43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CECD28-D452-3AEF-8322-5E9C60391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2C434-95A5-B9E4-FC51-5F6C7CF0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84E6-6E03-3B13-4405-FC0B34824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C1C6B-9323-6AF3-DADB-6AA587998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DDBBB-F0B5-55F5-EE30-124CC2840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8AC0A-AC0D-306B-7B52-A7693B4A2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82155-7EEE-24CC-F157-836B37AD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0CE1E-1263-3C2A-8941-23EAEE9D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4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556C-FD19-3A44-144E-3E4CF002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703B0D-F279-1BEF-CED4-F5D18D8D4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C1630-E405-56D8-6A7F-FC9485269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0FE8E-E66A-1AB0-C38A-609A22CA1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CA58C-DA92-3C24-7DF3-59EED15D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6C2B1-DAED-5F9B-5B21-0E087AB4D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54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5BBE-0736-CEC6-AE1D-D970B050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39E3E1-C579-44B1-4BBC-791F05B8C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5EB95-643A-BD1C-4348-D2C012DE0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E2E03-305C-1016-5FB9-107DACDCE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88045-E581-562A-05F1-5BCA08D7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6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DBA083-B115-AF5B-7FC8-FEEA54603E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C61975-A9B1-5B1A-1424-A83D470B4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6587C-0221-FE0A-C5BE-4B8F0A6E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C360A-66C9-ABAD-3A50-841B4E11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B3650-93AF-06EB-D61A-B8129CD4F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9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4C32D-A128-DC5A-37F5-08B128498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6DE1B-4DF3-2BEE-417C-DB3B99939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B58E8-E60A-9B64-929B-26F8E339D7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A7EF-4507-954B-8A45-3F09B410D365}" type="datetimeFigureOut">
              <a:rPr lang="en-US" smtClean="0"/>
              <a:t>4/22/23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46C3E-F068-462D-D4AB-CDB98490A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29099-673F-41F8-6F9C-993306DEF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9F6A2-BB09-E64F-B249-F5A71E55B1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1B83DF7-17C3-CB2C-2559-C2E758723A97}"/>
              </a:ext>
            </a:extLst>
          </p:cNvPr>
          <p:cNvSpPr txBox="1"/>
          <p:nvPr/>
        </p:nvSpPr>
        <p:spPr>
          <a:xfrm>
            <a:off x="900113" y="371475"/>
            <a:ext cx="795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Current Schedule of Work Plan*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380F21-7438-C9D1-EC84-323A879B0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251" y="491"/>
            <a:ext cx="3182444" cy="92821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FCD472-5C74-4D5A-5F7D-6247D36B976B}"/>
              </a:ext>
            </a:extLst>
          </p:cNvPr>
          <p:cNvCxnSpPr/>
          <p:nvPr/>
        </p:nvCxnSpPr>
        <p:spPr>
          <a:xfrm>
            <a:off x="0" y="4795206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EB7D610-E2F4-396E-693D-33456F8F6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900878"/>
              </p:ext>
            </p:extLst>
          </p:nvPr>
        </p:nvGraphicFramePr>
        <p:xfrm>
          <a:off x="378370" y="5268087"/>
          <a:ext cx="2650577" cy="1176075"/>
        </p:xfrm>
        <a:graphic>
          <a:graphicData uri="http://schemas.openxmlformats.org/drawingml/2006/table">
            <a:tbl>
              <a:tblPr/>
              <a:tblGrid>
                <a:gridCol w="2650577">
                  <a:extLst>
                    <a:ext uri="{9D8B030D-6E8A-4147-A177-3AD203B41FA5}">
                      <a16:colId xmlns:a16="http://schemas.microsoft.com/office/drawing/2014/main" val="2021417504"/>
                    </a:ext>
                  </a:extLst>
                </a:gridCol>
              </a:tblGrid>
              <a:tr h="24213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Units / Flat Still To be Scheduled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864634"/>
                  </a:ext>
                </a:extLst>
              </a:tr>
              <a:tr h="242133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595121"/>
                  </a:ext>
                </a:extLst>
              </a:tr>
              <a:tr h="23060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- commercial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6383179"/>
                  </a:ext>
                </a:extLst>
              </a:tr>
              <a:tr h="23060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 - commercial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502059"/>
                  </a:ext>
                </a:extLst>
              </a:tr>
              <a:tr h="23060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 - commercial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234121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FC30100-DFD2-3F14-5EEE-25C7BFB87BB8}"/>
              </a:ext>
            </a:extLst>
          </p:cNvPr>
          <p:cNvCxnSpPr>
            <a:cxnSpLocks/>
          </p:cNvCxnSpPr>
          <p:nvPr/>
        </p:nvCxnSpPr>
        <p:spPr>
          <a:xfrm>
            <a:off x="3562346" y="4795206"/>
            <a:ext cx="0" cy="20226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A301BBD8-F46D-A678-5B8D-E96BF3F0A8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59676"/>
              </p:ext>
            </p:extLst>
          </p:nvPr>
        </p:nvGraphicFramePr>
        <p:xfrm>
          <a:off x="3962400" y="5268086"/>
          <a:ext cx="7877493" cy="1406660"/>
        </p:xfrm>
        <a:graphic>
          <a:graphicData uri="http://schemas.openxmlformats.org/drawingml/2006/table">
            <a:tbl>
              <a:tblPr/>
              <a:tblGrid>
                <a:gridCol w="1771997">
                  <a:extLst>
                    <a:ext uri="{9D8B030D-6E8A-4147-A177-3AD203B41FA5}">
                      <a16:colId xmlns:a16="http://schemas.microsoft.com/office/drawing/2014/main" val="2155244674"/>
                    </a:ext>
                  </a:extLst>
                </a:gridCol>
                <a:gridCol w="1526374">
                  <a:extLst>
                    <a:ext uri="{9D8B030D-6E8A-4147-A177-3AD203B41FA5}">
                      <a16:colId xmlns:a16="http://schemas.microsoft.com/office/drawing/2014/main" val="2407707460"/>
                    </a:ext>
                  </a:extLst>
                </a:gridCol>
                <a:gridCol w="1526374">
                  <a:extLst>
                    <a:ext uri="{9D8B030D-6E8A-4147-A177-3AD203B41FA5}">
                      <a16:colId xmlns:a16="http://schemas.microsoft.com/office/drawing/2014/main" val="192303772"/>
                    </a:ext>
                  </a:extLst>
                </a:gridCol>
                <a:gridCol w="1526374">
                  <a:extLst>
                    <a:ext uri="{9D8B030D-6E8A-4147-A177-3AD203B41FA5}">
                      <a16:colId xmlns:a16="http://schemas.microsoft.com/office/drawing/2014/main" val="662513868"/>
                    </a:ext>
                  </a:extLst>
                </a:gridCol>
                <a:gridCol w="1526374">
                  <a:extLst>
                    <a:ext uri="{9D8B030D-6E8A-4147-A177-3AD203B41FA5}">
                      <a16:colId xmlns:a16="http://schemas.microsoft.com/office/drawing/2014/main" val="3425593832"/>
                    </a:ext>
                  </a:extLst>
                </a:gridCol>
              </a:tblGrid>
              <a:tr h="28133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Apartments CURRENTLY NOT Requiring Firestopping (Apart from </a:t>
                      </a: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Remediation to  </a:t>
                      </a: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 Doors)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34691"/>
                  </a:ext>
                </a:extLst>
              </a:tr>
              <a:tr h="281332"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275507"/>
                  </a:ext>
                </a:extLst>
              </a:tr>
              <a:tr h="281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913530"/>
                  </a:ext>
                </a:extLst>
              </a:tr>
              <a:tr h="281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730438"/>
                  </a:ext>
                </a:extLst>
              </a:tr>
              <a:tr h="281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803399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B9B041E0-51AA-C9F3-5A58-C8FE9C46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38" y="490"/>
            <a:ext cx="1931962" cy="92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ctagon 26">
            <a:extLst>
              <a:ext uri="{FF2B5EF4-FFF2-40B4-BE49-F238E27FC236}">
                <a16:creationId xmlns:a16="http://schemas.microsoft.com/office/drawing/2014/main" id="{01531B05-A479-D5F5-B0EC-26D12D56965C}"/>
              </a:ext>
            </a:extLst>
          </p:cNvPr>
          <p:cNvSpPr/>
          <p:nvPr/>
        </p:nvSpPr>
        <p:spPr>
          <a:xfrm>
            <a:off x="378370" y="893398"/>
            <a:ext cx="321366" cy="336705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8" name="Octagon 27">
            <a:extLst>
              <a:ext uri="{FF2B5EF4-FFF2-40B4-BE49-F238E27FC236}">
                <a16:creationId xmlns:a16="http://schemas.microsoft.com/office/drawing/2014/main" id="{986EFC95-685B-4A29-D7EC-7DB4703EDF61}"/>
              </a:ext>
            </a:extLst>
          </p:cNvPr>
          <p:cNvSpPr/>
          <p:nvPr/>
        </p:nvSpPr>
        <p:spPr>
          <a:xfrm>
            <a:off x="378370" y="4857658"/>
            <a:ext cx="321366" cy="336705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0" name="Octagon 29">
            <a:extLst>
              <a:ext uri="{FF2B5EF4-FFF2-40B4-BE49-F238E27FC236}">
                <a16:creationId xmlns:a16="http://schemas.microsoft.com/office/drawing/2014/main" id="{FC5EF56C-A116-304B-39E8-7A12AEA1B474}"/>
              </a:ext>
            </a:extLst>
          </p:cNvPr>
          <p:cNvSpPr/>
          <p:nvPr/>
        </p:nvSpPr>
        <p:spPr>
          <a:xfrm>
            <a:off x="3962400" y="4857658"/>
            <a:ext cx="321366" cy="336705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4F2E7E-4F24-6220-FFC8-A4CE621174ED}"/>
              </a:ext>
            </a:extLst>
          </p:cNvPr>
          <p:cNvSpPr txBox="1"/>
          <p:nvPr/>
        </p:nvSpPr>
        <p:spPr>
          <a:xfrm>
            <a:off x="8061566" y="6458726"/>
            <a:ext cx="4082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en-US" sz="1000" b="1" i="1" dirty="0"/>
              <a:t>This schedule is subject to current plans / work by apartment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en-US" sz="1000" b="1" i="1" dirty="0"/>
              <a:t># 1</a:t>
            </a:r>
            <a:r>
              <a:rPr lang="en-US" sz="1000" b="1" i="1" baseline="30000" dirty="0"/>
              <a:t>st</a:t>
            </a:r>
            <a:r>
              <a:rPr lang="en-US" sz="1000" b="1" i="1" dirty="0"/>
              <a:t> May = Bank Holiday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FB2BD06-917A-6DEF-D725-5A21C588E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620242"/>
              </p:ext>
            </p:extLst>
          </p:nvPr>
        </p:nvGraphicFramePr>
        <p:xfrm>
          <a:off x="378371" y="1280550"/>
          <a:ext cx="11461531" cy="3393614"/>
        </p:xfrm>
        <a:graphic>
          <a:graphicData uri="http://schemas.openxmlformats.org/drawingml/2006/table">
            <a:tbl>
              <a:tblPr/>
              <a:tblGrid>
                <a:gridCol w="1777888">
                  <a:extLst>
                    <a:ext uri="{9D8B030D-6E8A-4147-A177-3AD203B41FA5}">
                      <a16:colId xmlns:a16="http://schemas.microsoft.com/office/drawing/2014/main" val="195782165"/>
                    </a:ext>
                  </a:extLst>
                </a:gridCol>
                <a:gridCol w="157228">
                  <a:extLst>
                    <a:ext uri="{9D8B030D-6E8A-4147-A177-3AD203B41FA5}">
                      <a16:colId xmlns:a16="http://schemas.microsoft.com/office/drawing/2014/main" val="33423726"/>
                    </a:ext>
                  </a:extLst>
                </a:gridCol>
                <a:gridCol w="1789982">
                  <a:extLst>
                    <a:ext uri="{9D8B030D-6E8A-4147-A177-3AD203B41FA5}">
                      <a16:colId xmlns:a16="http://schemas.microsoft.com/office/drawing/2014/main" val="2621382241"/>
                    </a:ext>
                  </a:extLst>
                </a:gridCol>
                <a:gridCol w="161260">
                  <a:extLst>
                    <a:ext uri="{9D8B030D-6E8A-4147-A177-3AD203B41FA5}">
                      <a16:colId xmlns:a16="http://schemas.microsoft.com/office/drawing/2014/main" val="1311166986"/>
                    </a:ext>
                  </a:extLst>
                </a:gridCol>
                <a:gridCol w="1777888">
                  <a:extLst>
                    <a:ext uri="{9D8B030D-6E8A-4147-A177-3AD203B41FA5}">
                      <a16:colId xmlns:a16="http://schemas.microsoft.com/office/drawing/2014/main" val="3830227496"/>
                    </a:ext>
                  </a:extLst>
                </a:gridCol>
                <a:gridCol w="161260">
                  <a:extLst>
                    <a:ext uri="{9D8B030D-6E8A-4147-A177-3AD203B41FA5}">
                      <a16:colId xmlns:a16="http://schemas.microsoft.com/office/drawing/2014/main" val="289746306"/>
                    </a:ext>
                  </a:extLst>
                </a:gridCol>
                <a:gridCol w="1757729">
                  <a:extLst>
                    <a:ext uri="{9D8B030D-6E8A-4147-A177-3AD203B41FA5}">
                      <a16:colId xmlns:a16="http://schemas.microsoft.com/office/drawing/2014/main" val="2744194030"/>
                    </a:ext>
                  </a:extLst>
                </a:gridCol>
                <a:gridCol w="161260">
                  <a:extLst>
                    <a:ext uri="{9D8B030D-6E8A-4147-A177-3AD203B41FA5}">
                      <a16:colId xmlns:a16="http://schemas.microsoft.com/office/drawing/2014/main" val="1303847185"/>
                    </a:ext>
                  </a:extLst>
                </a:gridCol>
                <a:gridCol w="1777888">
                  <a:extLst>
                    <a:ext uri="{9D8B030D-6E8A-4147-A177-3AD203B41FA5}">
                      <a16:colId xmlns:a16="http://schemas.microsoft.com/office/drawing/2014/main" val="2890320989"/>
                    </a:ext>
                  </a:extLst>
                </a:gridCol>
                <a:gridCol w="161260">
                  <a:extLst>
                    <a:ext uri="{9D8B030D-6E8A-4147-A177-3AD203B41FA5}">
                      <a16:colId xmlns:a16="http://schemas.microsoft.com/office/drawing/2014/main" val="1280316892"/>
                    </a:ext>
                  </a:extLst>
                </a:gridCol>
                <a:gridCol w="1777888">
                  <a:extLst>
                    <a:ext uri="{9D8B030D-6E8A-4147-A177-3AD203B41FA5}">
                      <a16:colId xmlns:a16="http://schemas.microsoft.com/office/drawing/2014/main" val="4279033425"/>
                    </a:ext>
                  </a:extLst>
                </a:gridCol>
              </a:tblGrid>
              <a:tr h="41664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Keystone Contacted (ing) to Confirm Days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Provisional - Keystone To Make Contact Next Week to Confirm Days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691660"/>
                  </a:ext>
                </a:extLst>
              </a:tr>
              <a:tr h="4166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W/C 24th April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W/C 2nd May 2023 </a:t>
                      </a:r>
                      <a:r>
                        <a:rPr lang="en-GB" sz="1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  <a:endParaRPr lang="en-GB" sz="14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W/C 8th May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W/C 15th May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W/C 22nd May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W/C 29th May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594277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139650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478361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899256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807757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288831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527802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747110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919045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086186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841423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297489"/>
                  </a:ext>
                </a:extLst>
              </a:tr>
              <a:tr h="20832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423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130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170</Words>
  <Application>Microsoft Macintosh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 2013 - 2022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Iain Newell</dc:creator>
  <cp:lastModifiedBy>Iain Newell</cp:lastModifiedBy>
  <cp:revision>39</cp:revision>
  <dcterms:created xsi:type="dcterms:W3CDTF">2023-01-05T17:23:56Z</dcterms:created>
  <dcterms:modified xsi:type="dcterms:W3CDTF">2023-04-22T13:48:56Z</dcterms:modified>
</cp:coreProperties>
</file>